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62" r:id="rId5"/>
    <p:sldId id="261" r:id="rId6"/>
  </p:sldIdLst>
  <p:sldSz cx="18288000" cy="10287000"/>
  <p:notesSz cx="6858000" cy="9144000"/>
  <p:embeddedFontLst>
    <p:embeddedFont>
      <p:font typeface="Aptos SemiBold" panose="020B0604020202020204" charset="0"/>
      <p:bold r:id="rId8"/>
      <p:bold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55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C7A54-0AA5-441A-897E-2AFF6772E68F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BEE951-35E0-4F6B-91EB-86C742F35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19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8912A-6AC4-4DB1-9F3C-8983D8C09F5A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DFF5-C566-4A0B-8F1C-D25988E466B2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163C0-389B-4E2D-9CD0-7D6CA63EEBBC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F1FE-1606-4F65-8EDA-49E02BF8B009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DD581-DB80-48CA-B165-927BACA20E8D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50FCD-BF6E-467F-B132-AEC68D578599}" type="datetime1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88057-E0C1-4FE3-9F69-0CFF313D6035}" type="datetime1">
              <a:rPr lang="en-US" smtClean="0"/>
              <a:t>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FE488-DAD8-456F-9070-FB604806F7F9}" type="datetime1">
              <a:rPr lang="en-US" smtClean="0"/>
              <a:t>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1D951-D158-44F3-A07A-C8D5860C1C8D}" type="datetime1">
              <a:rPr lang="en-US" smtClean="0"/>
              <a:t>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43BD-85ED-4C38-9874-25EF9BB8F8F4}" type="datetime1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70C36-CD66-4CD4-82AF-7897346DF0BF}" type="datetime1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A8DB5-670E-4582-A612-FFC796702CF9}" type="datetime1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83419" y="-3222351"/>
            <a:ext cx="22241409" cy="17866543"/>
          </a:xfrm>
          <a:custGeom>
            <a:avLst/>
            <a:gdLst/>
            <a:ahLst/>
            <a:cxnLst/>
            <a:rect l="l" t="t" r="r" b="b"/>
            <a:pathLst>
              <a:path w="22241409" h="17866543">
                <a:moveTo>
                  <a:pt x="0" y="0"/>
                </a:moveTo>
                <a:lnTo>
                  <a:pt x="22241409" y="0"/>
                </a:lnTo>
                <a:lnTo>
                  <a:pt x="22241409" y="17866543"/>
                </a:lnTo>
                <a:lnTo>
                  <a:pt x="0" y="178665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t="-3140" b="-31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4114800" y="783295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6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117449"/>
            <a:ext cx="15816377" cy="3749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2"/>
              </a:lnSpc>
            </a:pPr>
            <a:r>
              <a:rPr lang="en-US" sz="7200" b="1" spc="-395" dirty="0">
                <a:solidFill>
                  <a:srgbClr val="000000"/>
                </a:solidFill>
                <a:latin typeface="Aptos SemiBold" panose="020B0004020202020204" pitchFamily="34" charset="0"/>
                <a:ea typeface="Telegraf Bold"/>
                <a:cs typeface="Aldhabi" panose="020F0502020204030204" pitchFamily="2" charset="-78"/>
                <a:sym typeface="Telegraf Bold"/>
              </a:rPr>
              <a:t>RFID-Based Smart Access Control System with Intruder Detection and Automated Door Mechanism</a:t>
            </a:r>
          </a:p>
        </p:txBody>
      </p:sp>
      <p:sp>
        <p:nvSpPr>
          <p:cNvPr id="5" name="Freeform 5"/>
          <p:cNvSpPr/>
          <p:nvPr/>
        </p:nvSpPr>
        <p:spPr>
          <a:xfrm rot="5400000">
            <a:off x="14889689" y="2659435"/>
            <a:ext cx="5344807" cy="828445"/>
          </a:xfrm>
          <a:custGeom>
            <a:avLst/>
            <a:gdLst/>
            <a:ahLst/>
            <a:cxnLst/>
            <a:rect l="l" t="t" r="r" b="b"/>
            <a:pathLst>
              <a:path w="5344807" h="828445">
                <a:moveTo>
                  <a:pt x="0" y="0"/>
                </a:moveTo>
                <a:lnTo>
                  <a:pt x="5344808" y="0"/>
                </a:lnTo>
                <a:lnTo>
                  <a:pt x="5344808" y="828445"/>
                </a:lnTo>
                <a:lnTo>
                  <a:pt x="0" y="828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34011" y="8459635"/>
            <a:ext cx="5286429" cy="1044070"/>
          </a:xfrm>
          <a:custGeom>
            <a:avLst/>
            <a:gdLst/>
            <a:ahLst/>
            <a:cxnLst/>
            <a:rect l="l" t="t" r="r" b="b"/>
            <a:pathLst>
              <a:path w="5286429" h="1044070">
                <a:moveTo>
                  <a:pt x="0" y="0"/>
                </a:moveTo>
                <a:lnTo>
                  <a:pt x="5286430" y="0"/>
                </a:lnTo>
                <a:lnTo>
                  <a:pt x="5286430" y="1044070"/>
                </a:lnTo>
                <a:lnTo>
                  <a:pt x="0" y="10440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601200" y="7232973"/>
            <a:ext cx="7772400" cy="22756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 spc="-192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Group No. 2</a:t>
            </a:r>
          </a:p>
          <a:p>
            <a:pPr algn="ctr">
              <a:lnSpc>
                <a:spcPts val="3359"/>
              </a:lnSpc>
            </a:pPr>
            <a:r>
              <a:rPr lang="en-US" sz="2399" spc="-148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   </a:t>
            </a:r>
          </a:p>
          <a:p>
            <a:pPr algn="ctr">
              <a:lnSpc>
                <a:spcPts val="3359"/>
              </a:lnSpc>
            </a:pPr>
            <a:r>
              <a:rPr lang="en-US" sz="2399" spc="-148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  ATTANAYAKE A.M.S.P                                           - EG/2021/4420          DAYANANDA G.G.A.I                                           - EG/2021/4458</a:t>
            </a:r>
          </a:p>
          <a:p>
            <a:pPr algn="ctr">
              <a:lnSpc>
                <a:spcPts val="3359"/>
              </a:lnSpc>
            </a:pPr>
            <a:r>
              <a:rPr lang="en-US" sz="2399" spc="-148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WICKRAMASINGHE B.G.D.D.A                - EG/2021/4861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E9088D-3A7D-6DEC-5840-0628FDED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962273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>
                <a:solidFill>
                  <a:schemeClr val="tx1"/>
                </a:solidFill>
              </a:rPr>
              <a:pPr/>
              <a:t>1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155639">
            <a:off x="-9385669" y="-4370717"/>
            <a:ext cx="22241409" cy="17866543"/>
          </a:xfrm>
          <a:custGeom>
            <a:avLst/>
            <a:gdLst/>
            <a:ahLst/>
            <a:cxnLst/>
            <a:rect l="l" t="t" r="r" b="b"/>
            <a:pathLst>
              <a:path w="22241409" h="17866543">
                <a:moveTo>
                  <a:pt x="0" y="0"/>
                </a:moveTo>
                <a:lnTo>
                  <a:pt x="22241409" y="0"/>
                </a:lnTo>
                <a:lnTo>
                  <a:pt x="22241409" y="17866544"/>
                </a:lnTo>
                <a:lnTo>
                  <a:pt x="0" y="17866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t="-3140" b="-31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816388" y="1714500"/>
            <a:ext cx="16459199" cy="774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17441" lvl="1" indent="-308720" algn="l">
              <a:lnSpc>
                <a:spcPct val="200000"/>
              </a:lnSpc>
              <a:buFont typeface="Arial"/>
              <a:buChar char="•"/>
            </a:pPr>
            <a:r>
              <a:rPr lang="en-US" sz="3200" spc="-177" dirty="0">
                <a:solidFill>
                  <a:srgbClr val="000000"/>
                </a:solidFill>
                <a:latin typeface="Aptos SemiBold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  <a:sym typeface="Telegraf"/>
              </a:rPr>
              <a:t>To build an energy-efficient access monitoring system using RFID, activated by motion detection.</a:t>
            </a:r>
          </a:p>
          <a:p>
            <a:pPr marL="617441" lvl="1" indent="-308720" algn="l">
              <a:lnSpc>
                <a:spcPct val="200000"/>
              </a:lnSpc>
              <a:buFont typeface="Arial"/>
              <a:buChar char="•"/>
            </a:pPr>
            <a:r>
              <a:rPr lang="en-US" sz="3200" spc="-177" dirty="0">
                <a:solidFill>
                  <a:srgbClr val="000000"/>
                </a:solidFill>
                <a:latin typeface="Aptos SemiBold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  <a:sym typeface="Telegraf"/>
              </a:rPr>
              <a:t>To design a microcontroller-based system that processes RFID data, manages access decisions and provide feedback via display and audio alerts</a:t>
            </a:r>
          </a:p>
          <a:p>
            <a:pPr marL="617441" lvl="1" indent="-308720" algn="l">
              <a:lnSpc>
                <a:spcPct val="200000"/>
              </a:lnSpc>
              <a:buFont typeface="Arial"/>
              <a:buChar char="•"/>
            </a:pPr>
            <a:r>
              <a:rPr lang="en-US" sz="3200" spc="-177" dirty="0">
                <a:solidFill>
                  <a:srgbClr val="000000"/>
                </a:solidFill>
                <a:latin typeface="Aptos SemiBold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  <a:sym typeface="Telegraf"/>
              </a:rPr>
              <a:t>To implement user-friendly feedback with a motion sensor, LCD display, and buzzer for clear access indication.</a:t>
            </a:r>
          </a:p>
          <a:p>
            <a:pPr marL="617441" lvl="1" indent="-308720" algn="l">
              <a:lnSpc>
                <a:spcPct val="200000"/>
              </a:lnSpc>
              <a:buFont typeface="Arial"/>
              <a:buChar char="•"/>
            </a:pPr>
            <a:r>
              <a:rPr lang="en-US" sz="3200" spc="-177" dirty="0">
                <a:solidFill>
                  <a:srgbClr val="000000"/>
                </a:solidFill>
                <a:latin typeface="Aptos SemiBold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  <a:sym typeface="Telegraf"/>
              </a:rPr>
              <a:t>To integrate a accelerometer and a gyroscope(mpu6050) for intruder detection, allowing immediate alerts for unauthorized forced entry.</a:t>
            </a:r>
          </a:p>
          <a:p>
            <a:pPr marL="617441" lvl="1" indent="-308720" algn="l">
              <a:lnSpc>
                <a:spcPct val="200000"/>
              </a:lnSpc>
              <a:buFont typeface="Arial"/>
              <a:buChar char="•"/>
            </a:pPr>
            <a:r>
              <a:rPr lang="en-US" sz="3200" spc="-177" dirty="0">
                <a:solidFill>
                  <a:srgbClr val="000000"/>
                </a:solidFill>
                <a:latin typeface="Aptos SemiBold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  <a:sym typeface="Telegraf"/>
              </a:rPr>
              <a:t>To implement a servo motor to enable controlled door movement upon successful access.</a:t>
            </a:r>
          </a:p>
        </p:txBody>
      </p:sp>
      <p:sp>
        <p:nvSpPr>
          <p:cNvPr id="4" name="Freeform 4"/>
          <p:cNvSpPr/>
          <p:nvPr/>
        </p:nvSpPr>
        <p:spPr>
          <a:xfrm>
            <a:off x="262742" y="114300"/>
            <a:ext cx="3894116" cy="2182328"/>
          </a:xfrm>
          <a:custGeom>
            <a:avLst/>
            <a:gdLst/>
            <a:ahLst/>
            <a:cxnLst/>
            <a:rect l="l" t="t" r="r" b="b"/>
            <a:pathLst>
              <a:path w="3894116" h="2182328">
                <a:moveTo>
                  <a:pt x="0" y="0"/>
                </a:moveTo>
                <a:lnTo>
                  <a:pt x="3894116" y="0"/>
                </a:lnTo>
                <a:lnTo>
                  <a:pt x="3894116" y="2182327"/>
                </a:lnTo>
                <a:lnTo>
                  <a:pt x="0" y="21823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029200" y="832689"/>
            <a:ext cx="7392577" cy="981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6"/>
              </a:lnSpc>
            </a:pPr>
            <a:r>
              <a:rPr lang="en-US" sz="7501" b="1" spc="-465" dirty="0">
                <a:solidFill>
                  <a:srgbClr val="000000"/>
                </a:solidFill>
                <a:latin typeface="Aptos SemiBold" panose="020B0004020202020204" pitchFamily="34" charset="0"/>
                <a:ea typeface="Source Sans Pro SemiBold" panose="020B0603030403020204" pitchFamily="34" charset="0"/>
                <a:cs typeface="Cinzel Decorative Bold"/>
                <a:sym typeface="Cinzel Decorative Bold"/>
              </a:rPr>
              <a:t>OBJECTIVES</a:t>
            </a:r>
          </a:p>
        </p:txBody>
      </p:sp>
      <p:sp>
        <p:nvSpPr>
          <p:cNvPr id="6" name="Freeform 6"/>
          <p:cNvSpPr/>
          <p:nvPr/>
        </p:nvSpPr>
        <p:spPr>
          <a:xfrm rot="-10800000">
            <a:off x="14325600" y="8071751"/>
            <a:ext cx="3894116" cy="2182328"/>
          </a:xfrm>
          <a:custGeom>
            <a:avLst/>
            <a:gdLst/>
            <a:ahLst/>
            <a:cxnLst/>
            <a:rect l="l" t="t" r="r" b="b"/>
            <a:pathLst>
              <a:path w="3894116" h="2182328">
                <a:moveTo>
                  <a:pt x="0" y="0"/>
                </a:moveTo>
                <a:lnTo>
                  <a:pt x="3894117" y="0"/>
                </a:lnTo>
                <a:lnTo>
                  <a:pt x="3894117" y="2182328"/>
                </a:lnTo>
                <a:lnTo>
                  <a:pt x="0" y="21823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1D94D-0429-2CEA-FACD-461B33A7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62800" y="963224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>
                <a:solidFill>
                  <a:schemeClr val="tx1"/>
                </a:solidFill>
              </a:rPr>
              <a:pPr/>
              <a:t>2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155639">
            <a:off x="-2117824" y="-2897840"/>
            <a:ext cx="22241409" cy="17866543"/>
          </a:xfrm>
          <a:custGeom>
            <a:avLst/>
            <a:gdLst/>
            <a:ahLst/>
            <a:cxnLst/>
            <a:rect l="l" t="t" r="r" b="b"/>
            <a:pathLst>
              <a:path w="22241409" h="17866543">
                <a:moveTo>
                  <a:pt x="0" y="0"/>
                </a:moveTo>
                <a:lnTo>
                  <a:pt x="22241409" y="0"/>
                </a:lnTo>
                <a:lnTo>
                  <a:pt x="22241409" y="17866544"/>
                </a:lnTo>
                <a:lnTo>
                  <a:pt x="0" y="17866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t="-3140" b="-31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680201" y="2145739"/>
            <a:ext cx="15977466" cy="727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4269" lvl="1" indent="-372134" algn="just">
              <a:lnSpc>
                <a:spcPct val="200000"/>
              </a:lnSpc>
              <a:buFont typeface="Arial"/>
              <a:buChar char="•"/>
            </a:pPr>
            <a:r>
              <a:rPr lang="en-US" sz="3447" spc="-213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An energy-efficient RFID access monitoring system that activates only when needed, thanks to motion detection.</a:t>
            </a:r>
          </a:p>
          <a:p>
            <a:pPr marL="744269" lvl="1" indent="-372134" algn="just">
              <a:lnSpc>
                <a:spcPct val="200000"/>
              </a:lnSpc>
              <a:buFont typeface="Arial"/>
              <a:buChar char="•"/>
            </a:pPr>
            <a:r>
              <a:rPr lang="en-US" sz="3447" spc="-213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Clear visual and audio feedback to indicate access status using an LCD, LEDs, and a buzzer.</a:t>
            </a:r>
          </a:p>
          <a:p>
            <a:pPr marL="744269" lvl="1" indent="-372134" algn="just">
              <a:lnSpc>
                <a:spcPct val="200000"/>
              </a:lnSpc>
              <a:buFont typeface="Arial"/>
              <a:buChar char="•"/>
            </a:pPr>
            <a:r>
              <a:rPr lang="en-US" sz="3447" spc="-213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Enhanced security with forced entry detection and controlled door movement via a servo motor.</a:t>
            </a:r>
          </a:p>
          <a:p>
            <a:pPr marL="744269" lvl="1" indent="-372134" algn="just">
              <a:lnSpc>
                <a:spcPct val="200000"/>
              </a:lnSpc>
              <a:buFont typeface="Arial"/>
              <a:buChar char="•"/>
            </a:pPr>
            <a:r>
              <a:rPr lang="en-US" sz="3447" spc="-213" dirty="0">
                <a:solidFill>
                  <a:srgbClr val="000000"/>
                </a:solidFill>
                <a:latin typeface="Aptos SemiBold" panose="020B0004020202020204" pitchFamily="34" charset="0"/>
                <a:ea typeface="Telegraf"/>
                <a:cs typeface="Telegraf"/>
                <a:sym typeface="Telegraf"/>
              </a:rPr>
              <a:t>A user-friendly system that is easy to set up and suitable for various access monitoring applications.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14173200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039435" y="801530"/>
            <a:ext cx="7392577" cy="981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6"/>
              </a:lnSpc>
            </a:pPr>
            <a:r>
              <a:rPr lang="en-US" sz="7501" b="1" spc="-465" dirty="0">
                <a:solidFill>
                  <a:srgbClr val="000000"/>
                </a:solidFill>
                <a:latin typeface="Aptos SemiBold" panose="020B0004020202020204" pitchFamily="34" charset="0"/>
                <a:ea typeface="Cinzel Decorative Bold"/>
                <a:cs typeface="Cinzel Decorative Bold"/>
                <a:sym typeface="Cinzel Decorative Bold"/>
              </a:rPr>
              <a:t>AIMS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959376-D98E-7507-CDFC-077B1C2B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91400" y="9602812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>
                <a:solidFill>
                  <a:schemeClr val="tx1"/>
                </a:solidFill>
              </a:rPr>
              <a:pPr/>
              <a:t>3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9AC2D-06C6-704E-92CD-E4A156C5D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CB8C56E-DA1B-F58A-21AF-52EBE3201C3D}"/>
              </a:ext>
            </a:extLst>
          </p:cNvPr>
          <p:cNvSpPr/>
          <p:nvPr/>
        </p:nvSpPr>
        <p:spPr>
          <a:xfrm rot="-10155639">
            <a:off x="-2111540" y="-2008518"/>
            <a:ext cx="22241409" cy="17866543"/>
          </a:xfrm>
          <a:custGeom>
            <a:avLst/>
            <a:gdLst/>
            <a:ahLst/>
            <a:cxnLst/>
            <a:rect l="l" t="t" r="r" b="b"/>
            <a:pathLst>
              <a:path w="22241409" h="17866543">
                <a:moveTo>
                  <a:pt x="0" y="0"/>
                </a:moveTo>
                <a:lnTo>
                  <a:pt x="22241409" y="0"/>
                </a:lnTo>
                <a:lnTo>
                  <a:pt x="22241409" y="17866544"/>
                </a:lnTo>
                <a:lnTo>
                  <a:pt x="0" y="17866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t="-3140" b="-3140"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9" name="Picture 8" descr="A diagram of a rfid card&#10;&#10;Description automatically generated">
            <a:extLst>
              <a:ext uri="{FF2B5EF4-FFF2-40B4-BE49-F238E27FC236}">
                <a16:creationId xmlns:a16="http://schemas.microsoft.com/office/drawing/2014/main" id="{8CC3D653-6939-5FB7-DA1E-00890CD1C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0"/>
            <a:ext cx="9448800" cy="1028700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D36201F-699B-1BC9-B1F5-66E8562E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6200" y="99218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>
                <a:solidFill>
                  <a:schemeClr val="tx1"/>
                </a:solidFill>
              </a:rPr>
              <a:pPr/>
              <a:t>4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137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71600" y="-3009900"/>
            <a:ext cx="22241409" cy="17866543"/>
          </a:xfrm>
          <a:custGeom>
            <a:avLst/>
            <a:gdLst/>
            <a:ahLst/>
            <a:cxnLst/>
            <a:rect l="l" t="t" r="r" b="b"/>
            <a:pathLst>
              <a:path w="22241409" h="17866543">
                <a:moveTo>
                  <a:pt x="0" y="0"/>
                </a:moveTo>
                <a:lnTo>
                  <a:pt x="22241409" y="0"/>
                </a:lnTo>
                <a:lnTo>
                  <a:pt x="22241409" y="17866543"/>
                </a:lnTo>
                <a:lnTo>
                  <a:pt x="0" y="178665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t="-3140" b="-314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4324322" y="1028700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6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553979" y="3667297"/>
            <a:ext cx="13180042" cy="1768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40"/>
              </a:lnSpc>
            </a:pPr>
            <a:r>
              <a:rPr lang="en-US" sz="13374" b="1" spc="-829" dirty="0">
                <a:solidFill>
                  <a:srgbClr val="000000"/>
                </a:solidFill>
                <a:latin typeface="Aptos SemiBold" panose="020B0004020202020204" pitchFamily="34" charset="0"/>
                <a:ea typeface="Cinzel Decorative Bold"/>
                <a:cs typeface="Cinzel Decorative Bold"/>
                <a:sym typeface="Cinzel Decorative Bold"/>
              </a:rPr>
              <a:t>THANK YOU!</a:t>
            </a:r>
          </a:p>
        </p:txBody>
      </p:sp>
      <p:sp>
        <p:nvSpPr>
          <p:cNvPr id="5" name="Freeform 5"/>
          <p:cNvSpPr/>
          <p:nvPr/>
        </p:nvSpPr>
        <p:spPr>
          <a:xfrm rot="5400000">
            <a:off x="14696604" y="2624294"/>
            <a:ext cx="5344807" cy="828445"/>
          </a:xfrm>
          <a:custGeom>
            <a:avLst/>
            <a:gdLst/>
            <a:ahLst/>
            <a:cxnLst/>
            <a:rect l="l" t="t" r="r" b="b"/>
            <a:pathLst>
              <a:path w="5344807" h="828445">
                <a:moveTo>
                  <a:pt x="0" y="0"/>
                </a:moveTo>
                <a:lnTo>
                  <a:pt x="5344808" y="0"/>
                </a:lnTo>
                <a:lnTo>
                  <a:pt x="5344808" y="828445"/>
                </a:lnTo>
                <a:lnTo>
                  <a:pt x="0" y="828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57200" y="8420100"/>
            <a:ext cx="5286429" cy="1044070"/>
          </a:xfrm>
          <a:custGeom>
            <a:avLst/>
            <a:gdLst/>
            <a:ahLst/>
            <a:cxnLst/>
            <a:rect l="l" t="t" r="r" b="b"/>
            <a:pathLst>
              <a:path w="5286429" h="1044070">
                <a:moveTo>
                  <a:pt x="0" y="0"/>
                </a:moveTo>
                <a:lnTo>
                  <a:pt x="5286430" y="0"/>
                </a:lnTo>
                <a:lnTo>
                  <a:pt x="5286430" y="1044070"/>
                </a:lnTo>
                <a:lnTo>
                  <a:pt x="0" y="10440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4DDD7A-1E2F-35B7-BA0D-FD85F7807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85265" y="946417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>
                <a:solidFill>
                  <a:schemeClr val="tx1"/>
                </a:solidFill>
              </a:rPr>
              <a:pPr/>
              <a:t>5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225</Words>
  <Application>Microsoft Office PowerPoint</Application>
  <PresentationFormat>Custom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 SemiBold</vt:lpstr>
      <vt:lpstr>Aptos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Grey Gradient Minimalist Group Project Presentation</dc:title>
  <dc:creator>Duleni Wickramasinghe</dc:creator>
  <cp:lastModifiedBy>Manodya Weerasooriya</cp:lastModifiedBy>
  <cp:revision>10</cp:revision>
  <dcterms:created xsi:type="dcterms:W3CDTF">2006-08-16T00:00:00Z</dcterms:created>
  <dcterms:modified xsi:type="dcterms:W3CDTF">2025-01-15T08:55:07Z</dcterms:modified>
  <dc:identifier>DAGXZ-1tk3g</dc:identifier>
</cp:coreProperties>
</file>

<file path=docProps/thumbnail.jpeg>
</file>